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"/>
  </p:notesMasterIdLst>
  <p:handoutMasterIdLst>
    <p:handoutMasterId r:id="rId8"/>
  </p:handoutMasterIdLst>
  <p:sldIdLst>
    <p:sldId id="303" r:id="rId2"/>
    <p:sldId id="448" r:id="rId3"/>
    <p:sldId id="456" r:id="rId4"/>
    <p:sldId id="458" r:id="rId5"/>
    <p:sldId id="459" r:id="rId6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nchard, Jeremiah J" initials="BJJ" lastIdx="1" clrIdx="0">
    <p:extLst>
      <p:ext uri="{19B8F6BF-5375-455C-9EA6-DF929625EA0E}">
        <p15:presenceInfo xmlns:p15="http://schemas.microsoft.com/office/powerpoint/2012/main" userId="Blanchard, Jeremiah 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00FF00"/>
    <a:srgbClr val="00FFFF"/>
    <a:srgbClr val="FF00FF"/>
    <a:srgbClr val="00CC00"/>
    <a:srgbClr val="404040"/>
    <a:srgbClr val="000000"/>
    <a:srgbClr val="006600"/>
    <a:srgbClr val="568ABA"/>
    <a:srgbClr val="CBD0DE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0" autoAdjust="0"/>
    <p:restoredTop sz="82800" autoAdjust="0"/>
  </p:normalViewPr>
  <p:slideViewPr>
    <p:cSldViewPr snapToGrid="0" snapToObjects="1">
      <p:cViewPr varScale="1">
        <p:scale>
          <a:sx n="125" d="100"/>
          <a:sy n="125" d="100"/>
        </p:scale>
        <p:origin x="1230" y="9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42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5/20/2021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5/20/2021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10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95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282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579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36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8574644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92150" y="1475176"/>
            <a:ext cx="7734300" cy="325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620803"/>
            <a:ext cx="8564088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3B4BD7A-95A1-4B44-AF40-6512C5E8C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150" y="1869547"/>
            <a:ext cx="7727950" cy="2810403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 algn="ctr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CA7A9-87DA-49F1-BB22-886C16845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871" y="231079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308" y="231079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871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308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0038F20-CC9D-405A-AFBF-E8F86C9F51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300D9-494A-0247-AA2A-551E518BA0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9" y="1524"/>
            <a:ext cx="914129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0"/>
          <a:srcRect t="-5" b="85"/>
          <a:stretch/>
        </p:blipFill>
        <p:spPr>
          <a:xfrm>
            <a:off x="0" y="0"/>
            <a:ext cx="9144000" cy="513892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8625F-7634-4AF9-A34D-3493E8C02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F6298-3495-4A05-8EAC-0E99A861C3D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bg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1298" y="1603022"/>
            <a:ext cx="8272702" cy="808067"/>
          </a:xfrm>
        </p:spPr>
        <p:txBody>
          <a:bodyPr/>
          <a:lstStyle/>
          <a:p>
            <a:r>
              <a:rPr lang="en-US" sz="4400" dirty="0"/>
              <a:t>Strings &amp; Regular Expressions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871300" y="2366242"/>
            <a:ext cx="7038666" cy="656892"/>
          </a:xfrm>
        </p:spPr>
        <p:txBody>
          <a:bodyPr/>
          <a:lstStyle/>
          <a:p>
            <a:r>
              <a:rPr lang="en-US" dirty="0"/>
              <a:t>Formatting &amp; Processing Symbolic Patterns</a:t>
            </a:r>
          </a:p>
        </p:txBody>
      </p:sp>
    </p:spTree>
    <p:extLst>
      <p:ext uri="{BB962C8B-B14F-4D97-AF65-F5344CB8AC3E}">
        <p14:creationId xmlns:p14="http://schemas.microsoft.com/office/powerpoint/2010/main" val="1344156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281D51-DAB8-4D08-9128-F2766961F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429" y="889894"/>
            <a:ext cx="8061141" cy="42726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As in other languages, string can be formatted using escape sequences: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33850F-A3F5-41A1-86AE-F502AD084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360324"/>
            <a:ext cx="8564088" cy="646331"/>
          </a:xfrm>
        </p:spPr>
        <p:txBody>
          <a:bodyPr/>
          <a:lstStyle/>
          <a:p>
            <a:r>
              <a:rPr lang="en-US" dirty="0"/>
              <a:t>String Formatting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6A2EE-F39E-4E02-8AB2-3E04543A49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1FCD00-E98A-44C8-803B-321E585574FD}"/>
              </a:ext>
            </a:extLst>
          </p:cNvPr>
          <p:cNvSpPr txBox="1"/>
          <p:nvPr/>
        </p:nvSpPr>
        <p:spPr>
          <a:xfrm>
            <a:off x="1659108" y="1269296"/>
            <a:ext cx="5825782" cy="83099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"My name is %s."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%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"Inigo Montoya"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 name is Inigo Montoya.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declaration =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"%s declares Pi to be %d."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% 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"Indiana"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3.14159)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print(declaration)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A6EE9D02-FC40-4E95-935E-CD24A23C2253}"/>
              </a:ext>
            </a:extLst>
          </p:cNvPr>
          <p:cNvSpPr txBox="1">
            <a:spLocks/>
          </p:cNvSpPr>
          <p:nvPr/>
        </p:nvSpPr>
        <p:spPr bwMode="auto">
          <a:xfrm>
            <a:off x="704849" y="4489942"/>
            <a:ext cx="7734300" cy="427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This can also be accomplished using the </a:t>
            </a:r>
            <a:r>
              <a:rPr lang="en-US" sz="1800" b="1" dirty="0">
                <a:solidFill>
                  <a:srgbClr val="00CC00"/>
                </a:solidFill>
                <a:latin typeface="Consolas" panose="020B0609020204030204" pitchFamily="49" charset="0"/>
              </a:rPr>
              <a:t>format()</a:t>
            </a:r>
            <a:r>
              <a:rPr lang="en-US" dirty="0"/>
              <a:t> method.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7685FBA-FCA5-41D5-BA94-6C854DA2A1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09047"/>
              </p:ext>
            </p:extLst>
          </p:nvPr>
        </p:nvGraphicFramePr>
        <p:xfrm>
          <a:off x="1039112" y="2549753"/>
          <a:ext cx="3420937" cy="1920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6750">
                  <a:extLst>
                    <a:ext uri="{9D8B030D-6E8A-4147-A177-3AD203B41FA5}">
                      <a16:colId xmlns:a16="http://schemas.microsoft.com/office/drawing/2014/main" val="2760218567"/>
                    </a:ext>
                  </a:extLst>
                </a:gridCol>
                <a:gridCol w="470281">
                  <a:extLst>
                    <a:ext uri="{9D8B030D-6E8A-4147-A177-3AD203B41FA5}">
                      <a16:colId xmlns:a16="http://schemas.microsoft.com/office/drawing/2014/main" val="2461847906"/>
                    </a:ext>
                  </a:extLst>
                </a:gridCol>
                <a:gridCol w="1353503">
                  <a:extLst>
                    <a:ext uri="{9D8B030D-6E8A-4147-A177-3AD203B41FA5}">
                      <a16:colId xmlns:a16="http://schemas.microsoft.com/office/drawing/2014/main" val="416620077"/>
                    </a:ext>
                  </a:extLst>
                </a:gridCol>
                <a:gridCol w="680403">
                  <a:extLst>
                    <a:ext uri="{9D8B030D-6E8A-4147-A177-3AD203B41FA5}">
                      <a16:colId xmlns:a16="http://schemas.microsoft.com/office/drawing/2014/main" val="2072255759"/>
                    </a:ext>
                  </a:extLst>
                </a:gridCol>
              </a:tblGrid>
              <a:tr h="14928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Format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Type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Example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Result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190025853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Integer</a:t>
                      </a:r>
                      <a:endParaRPr lang="en-US" sz="1200" i="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d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"[%3d]" % 2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[  2]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967673834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Hex (lower)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x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"(%x)" % 1066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(42a)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341593873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Hex (upper)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X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"'%4X'" % 255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'  FF'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380847574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r>
                        <a:rPr lang="en-US" sz="1200" i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Float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f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"%.2f" % 3.141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3.14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72905572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r>
                        <a:rPr lang="en-US" sz="1200" i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String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s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"-%s-" % "Hi"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-Hi-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504603656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r>
                        <a:rPr lang="en-US" sz="1200" i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Percent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%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"1000%%" % ()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1000%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6429891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469A0F4-62B4-4FC5-A3ED-934ADC9102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205704"/>
              </p:ext>
            </p:extLst>
          </p:nvPr>
        </p:nvGraphicFramePr>
        <p:xfrm>
          <a:off x="4595557" y="2546668"/>
          <a:ext cx="3509328" cy="1645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95020">
                  <a:extLst>
                    <a:ext uri="{9D8B030D-6E8A-4147-A177-3AD203B41FA5}">
                      <a16:colId xmlns:a16="http://schemas.microsoft.com/office/drawing/2014/main" val="2760218567"/>
                    </a:ext>
                  </a:extLst>
                </a:gridCol>
                <a:gridCol w="427990">
                  <a:extLst>
                    <a:ext uri="{9D8B030D-6E8A-4147-A177-3AD203B41FA5}">
                      <a16:colId xmlns:a16="http://schemas.microsoft.com/office/drawing/2014/main" val="2461847906"/>
                    </a:ext>
                  </a:extLst>
                </a:gridCol>
                <a:gridCol w="1437640">
                  <a:extLst>
                    <a:ext uri="{9D8B030D-6E8A-4147-A177-3AD203B41FA5}">
                      <a16:colId xmlns:a16="http://schemas.microsoft.com/office/drawing/2014/main" val="416620077"/>
                    </a:ext>
                  </a:extLst>
                </a:gridCol>
                <a:gridCol w="848678">
                  <a:extLst>
                    <a:ext uri="{9D8B030D-6E8A-4147-A177-3AD203B41FA5}">
                      <a16:colId xmlns:a16="http://schemas.microsoft.com/office/drawing/2014/main" val="288703817"/>
                    </a:ext>
                  </a:extLst>
                </a:gridCol>
              </a:tblGrid>
              <a:tr h="14928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Modifier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Flag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Example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Result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190025853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Alt. Form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'#'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"**%#X**" % 255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**0xFF**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252882765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Prefix 0s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'0'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"[%05d]" % 2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[00002]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341593873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Left-Align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'-'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"(%-4x)" % 1066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( 42a)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380847574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Pos. Blank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' '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"'% d'" % 9001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' 9001'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309547736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Pos. Sign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'+'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"'%+d'" % 9001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'+9001'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484667481"/>
                  </a:ext>
                </a:extLst>
              </a:tr>
            </a:tbl>
          </a:graphicData>
        </a:graphic>
      </p:graphicFrame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66A5F787-23EB-420A-93A1-931377508D63}"/>
              </a:ext>
            </a:extLst>
          </p:cNvPr>
          <p:cNvSpPr txBox="1">
            <a:spLocks/>
          </p:cNvSpPr>
          <p:nvPr/>
        </p:nvSpPr>
        <p:spPr bwMode="auto">
          <a:xfrm>
            <a:off x="516019" y="2157488"/>
            <a:ext cx="8111959" cy="427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None/>
            </a:pPr>
            <a:r>
              <a:rPr lang="en-US" dirty="0"/>
              <a:t>The sequence takes the form of </a:t>
            </a:r>
            <a:r>
              <a:rPr lang="en-US" sz="1800" b="1" dirty="0">
                <a:solidFill>
                  <a:srgbClr val="FFC000"/>
                </a:solidFill>
                <a:latin typeface="Consolas" panose="020B0609020204030204" pitchFamily="49" charset="0"/>
              </a:rPr>
              <a:t>%[flags][width][.precision](type)</a:t>
            </a:r>
            <a:r>
              <a:rPr lang="en-US" dirty="0"/>
              <a:t>:</a:t>
            </a:r>
            <a:endParaRPr lang="en-US" b="1" dirty="0">
              <a:solidFill>
                <a:srgbClr val="FFC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5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281D51-DAB8-4D08-9128-F2766961F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150" y="834345"/>
            <a:ext cx="7734300" cy="42726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string class has several useful manipulation methods.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33850F-A3F5-41A1-86AE-F502AD084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321868"/>
            <a:ext cx="8564088" cy="615030"/>
          </a:xfrm>
        </p:spPr>
        <p:txBody>
          <a:bodyPr/>
          <a:lstStyle/>
          <a:p>
            <a:r>
              <a:rPr lang="en-US" dirty="0"/>
              <a:t>String Methods &amp; Attributes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6A2EE-F39E-4E02-8AB2-3E04543A49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1FCD00-E98A-44C8-803B-321E585574FD}"/>
              </a:ext>
            </a:extLst>
          </p:cNvPr>
          <p:cNvSpPr txBox="1"/>
          <p:nvPr/>
        </p:nvSpPr>
        <p:spPr>
          <a:xfrm>
            <a:off x="1099008" y="1210978"/>
            <a:ext cx="3403870" cy="332398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def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process_canvas_file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(file):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student = 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ufid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ext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None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file.count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"_"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&gt; 2: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student, _,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ufid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file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file.split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"_"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file.count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"."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file,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ext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file.split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"."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file.count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"-"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file, suffix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file.rsplit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"-"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not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suffix.isnumeric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file 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"-"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.join((file, suffix))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ext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file 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"."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.join((file,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ext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return student,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ufid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AAA26C-120D-47A7-B543-317F79BE74A4}"/>
              </a:ext>
            </a:extLst>
          </p:cNvPr>
          <p:cNvSpPr txBox="1"/>
          <p:nvPr/>
        </p:nvSpPr>
        <p:spPr>
          <a:xfrm>
            <a:off x="4596882" y="3211526"/>
            <a:ext cx="3448110" cy="132343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8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19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True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False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['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leemike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', '555', '60221515', 'ex1-1.py']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leemike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60221515 ex1.py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['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brownjames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', 66260700, 'ex1’]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brownjames_777_66260700_ex1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A6EE9D02-FC40-4E95-935E-CD24A23C2253}"/>
              </a:ext>
            </a:extLst>
          </p:cNvPr>
          <p:cNvSpPr txBox="1">
            <a:spLocks/>
          </p:cNvSpPr>
          <p:nvPr/>
        </p:nvSpPr>
        <p:spPr bwMode="auto">
          <a:xfrm>
            <a:off x="704849" y="4498479"/>
            <a:ext cx="7734300" cy="427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This is just a subset; check out the str class documentation for more.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D8750E-2A60-48E4-8221-33014E02BD0E}"/>
              </a:ext>
            </a:extLst>
          </p:cNvPr>
          <p:cNvSpPr txBox="1"/>
          <p:nvPr/>
        </p:nvSpPr>
        <p:spPr>
          <a:xfrm>
            <a:off x="4502878" y="1210978"/>
            <a:ext cx="3542113" cy="193899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file1 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"leemike_555_60221515_ex1-1.py"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file2 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"brownjames_444_66260700_ex1"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print(file1.find(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"5"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4)) # 8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print(file1.rfind(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"5"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10)) # 19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print(file1.startswith(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"lee"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 # True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print(file1.endswith(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"lee"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 # False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print(file1.split(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"_"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student,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ufid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file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process_canvas_file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(file1)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print(student,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ufid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file)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process_canvas_file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(file2))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print(file2.replace(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"444"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"777"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B7A2A93-EADD-4C34-81AE-7E3BF60799DF}"/>
              </a:ext>
            </a:extLst>
          </p:cNvPr>
          <p:cNvSpPr/>
          <p:nvPr/>
        </p:nvSpPr>
        <p:spPr>
          <a:xfrm rot="5400000">
            <a:off x="6140825" y="3118360"/>
            <a:ext cx="266219" cy="264271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281D51-DAB8-4D08-9128-F2766961F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150" y="834345"/>
            <a:ext cx="7734300" cy="42726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Regular expressions allow us to match string patterns.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33850F-A3F5-41A1-86AE-F502AD084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321868"/>
            <a:ext cx="8564088" cy="615030"/>
          </a:xfrm>
        </p:spPr>
        <p:txBody>
          <a:bodyPr/>
          <a:lstStyle/>
          <a:p>
            <a:r>
              <a:rPr lang="en-US" dirty="0"/>
              <a:t>Regular Expression Matching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6A2EE-F39E-4E02-8AB2-3E04543A49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1FCD00-E98A-44C8-803B-321E585574FD}"/>
              </a:ext>
            </a:extLst>
          </p:cNvPr>
          <p:cNvSpPr txBox="1"/>
          <p:nvPr/>
        </p:nvSpPr>
        <p:spPr>
          <a:xfrm>
            <a:off x="628989" y="1240889"/>
            <a:ext cx="3403870" cy="224676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re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test1 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"1. Please give me 101 dalmatians."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pattern = r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"[0-9]+"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result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re.match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(pattern, test1)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print(result)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result.group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test2 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"١. Please give me ١٠١ dalmatians."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re.match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(pattern, test2))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pattern = r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"\d+"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re.search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(pattern, test1[3:]).group())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print(*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re.finditer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(pattern, test2),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"\n"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AAA26C-120D-47A7-B543-317F79BE74A4}"/>
              </a:ext>
            </a:extLst>
          </p:cNvPr>
          <p:cNvSpPr txBox="1"/>
          <p:nvPr/>
        </p:nvSpPr>
        <p:spPr>
          <a:xfrm>
            <a:off x="628989" y="3885519"/>
            <a:ext cx="3403870" cy="101566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re.Match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object; span=(0, 1), match='1'&gt;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101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re.Match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object; span=(0, 1), match='١'&gt;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re.Match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object; span=(18, 21), match='١٠١'&gt;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B7A2A93-EADD-4C34-81AE-7E3BF60799DF}"/>
              </a:ext>
            </a:extLst>
          </p:cNvPr>
          <p:cNvSpPr/>
          <p:nvPr/>
        </p:nvSpPr>
        <p:spPr>
          <a:xfrm rot="5400000">
            <a:off x="2197813" y="3554453"/>
            <a:ext cx="266219" cy="264271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50DE6AB-94AF-4E54-A2D1-8D2B03BE2F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097978"/>
              </p:ext>
            </p:extLst>
          </p:nvPr>
        </p:nvGraphicFramePr>
        <p:xfrm>
          <a:off x="4180037" y="2980942"/>
          <a:ext cx="4304348" cy="1920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11605">
                  <a:extLst>
                    <a:ext uri="{9D8B030D-6E8A-4147-A177-3AD203B41FA5}">
                      <a16:colId xmlns:a16="http://schemas.microsoft.com/office/drawing/2014/main" val="2760218567"/>
                    </a:ext>
                  </a:extLst>
                </a:gridCol>
                <a:gridCol w="1251959">
                  <a:extLst>
                    <a:ext uri="{9D8B030D-6E8A-4147-A177-3AD203B41FA5}">
                      <a16:colId xmlns:a16="http://schemas.microsoft.com/office/drawing/2014/main" val="2461847906"/>
                    </a:ext>
                  </a:extLst>
                </a:gridCol>
                <a:gridCol w="1683521">
                  <a:extLst>
                    <a:ext uri="{9D8B030D-6E8A-4147-A177-3AD203B41FA5}">
                      <a16:colId xmlns:a16="http://schemas.microsoft.com/office/drawing/2014/main" val="416620077"/>
                    </a:ext>
                  </a:extLst>
                </a:gridCol>
                <a:gridCol w="857263">
                  <a:extLst>
                    <a:ext uri="{9D8B030D-6E8A-4147-A177-3AD203B41FA5}">
                      <a16:colId xmlns:a16="http://schemas.microsoft.com/office/drawing/2014/main" val="2072255759"/>
                    </a:ext>
                  </a:extLst>
                </a:gridCol>
              </a:tblGrid>
              <a:tr h="2036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Seq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Matches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Ex.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Result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190025853"/>
                  </a:ext>
                </a:extLst>
              </a:tr>
              <a:tr h="2036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\A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Start of String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r"\A", "Hello!"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""</a:t>
                      </a:r>
                      <a:r>
                        <a:rPr lang="en-US" sz="1200" b="1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*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967673834"/>
                  </a:ext>
                </a:extLst>
              </a:tr>
              <a:tr h="2036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\d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Unicode Decimal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r"\d+", "667!"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"667"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341593873"/>
                  </a:ext>
                </a:extLst>
              </a:tr>
              <a:tr h="2036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\D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Any except </a:t>
                      </a:r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\d</a:t>
                      </a:r>
                      <a:endParaRPr lang="en-US" sz="1200" i="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r"\D*", "Just 3"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"Just "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380847574"/>
                  </a:ext>
                </a:extLst>
              </a:tr>
              <a:tr h="2036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\s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Unicode Space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r"\s", "\t\</a:t>
                      </a:r>
                      <a:r>
                        <a:rPr lang="en-US" sz="1200" dirty="0" err="1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tHi</a:t>
                      </a:r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"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"\t"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72905572"/>
                  </a:ext>
                </a:extLst>
              </a:tr>
              <a:tr h="2036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\S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Any except </a:t>
                      </a:r>
                      <a:r>
                        <a:rPr lang="en-US" sz="1200" b="1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\s</a:t>
                      </a:r>
                      <a:endParaRPr lang="en-US" sz="1200" i="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r"\S*", "\t\</a:t>
                      </a:r>
                      <a:r>
                        <a:rPr lang="en-US" sz="1200" dirty="0" err="1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tHi</a:t>
                      </a:r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"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""</a:t>
                      </a:r>
                      <a:r>
                        <a:rPr lang="en-US" sz="1200" b="1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**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504603656"/>
                  </a:ext>
                </a:extLst>
              </a:tr>
              <a:tr h="2036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\Z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End of String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r"\Z", "Hello!"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""</a:t>
                      </a:r>
                      <a:r>
                        <a:rPr lang="en-US" sz="1200" b="1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***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64298919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2976E7E-D762-41CC-84E2-6D091530B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234776"/>
              </p:ext>
            </p:extLst>
          </p:nvPr>
        </p:nvGraphicFramePr>
        <p:xfrm>
          <a:off x="4180037" y="1246085"/>
          <a:ext cx="4304349" cy="1645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12128">
                  <a:extLst>
                    <a:ext uri="{9D8B030D-6E8A-4147-A177-3AD203B41FA5}">
                      <a16:colId xmlns:a16="http://schemas.microsoft.com/office/drawing/2014/main" val="2760218567"/>
                    </a:ext>
                  </a:extLst>
                </a:gridCol>
                <a:gridCol w="1253490">
                  <a:extLst>
                    <a:ext uri="{9D8B030D-6E8A-4147-A177-3AD203B41FA5}">
                      <a16:colId xmlns:a16="http://schemas.microsoft.com/office/drawing/2014/main" val="2461847906"/>
                    </a:ext>
                  </a:extLst>
                </a:gridCol>
                <a:gridCol w="1690053">
                  <a:extLst>
                    <a:ext uri="{9D8B030D-6E8A-4147-A177-3AD203B41FA5}">
                      <a16:colId xmlns:a16="http://schemas.microsoft.com/office/drawing/2014/main" val="416620077"/>
                    </a:ext>
                  </a:extLst>
                </a:gridCol>
                <a:gridCol w="848678">
                  <a:extLst>
                    <a:ext uri="{9D8B030D-6E8A-4147-A177-3AD203B41FA5}">
                      <a16:colId xmlns:a16="http://schemas.microsoft.com/office/drawing/2014/main" val="2072255759"/>
                    </a:ext>
                  </a:extLst>
                </a:gridCol>
              </a:tblGrid>
              <a:tr h="1912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Sym</a:t>
                      </a:r>
                      <a:endParaRPr lang="en-US" sz="12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Matches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Ex.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Result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190025853"/>
                  </a:ext>
                </a:extLst>
              </a:tr>
              <a:tr h="19123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.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Any symbol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r".*", "Hello!"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"Hello!"</a:t>
                      </a:r>
                      <a:endParaRPr lang="en-US" sz="1200" b="1" dirty="0">
                        <a:solidFill>
                          <a:srgbClr val="00B050"/>
                        </a:solidFill>
                        <a:latin typeface="Consolas" panose="020B0609020204030204" pitchFamily="49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967673834"/>
                  </a:ext>
                </a:extLst>
              </a:tr>
              <a:tr h="1912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^,$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Start, end of line</a:t>
                      </a:r>
                      <a:r>
                        <a:rPr lang="en-US" sz="1200" b="1" i="0" baseline="30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+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r"^", "667!"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""</a:t>
                      </a:r>
                      <a:r>
                        <a:rPr lang="en-US" sz="1200" b="1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*</a:t>
                      </a:r>
                      <a:endParaRPr lang="en-US" sz="1200" b="1" dirty="0">
                        <a:latin typeface="Consolas" panose="020B0609020204030204" pitchFamily="49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341593873"/>
                  </a:ext>
                </a:extLst>
              </a:tr>
              <a:tr h="1912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[^…]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Any but …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r"[^^]*", "This-^"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"This-"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380847574"/>
                  </a:ext>
                </a:extLst>
              </a:tr>
              <a:tr h="1912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?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 or 1 instances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r"\t?", "\t\</a:t>
                      </a:r>
                      <a:r>
                        <a:rPr lang="en-US" sz="1200" dirty="0" err="1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tHi</a:t>
                      </a:r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"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"\t"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72905572"/>
                  </a:ext>
                </a:extLst>
              </a:tr>
              <a:tr h="1912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{k}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k instances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r"\t{2}", "\t\t\t"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"\t\t"</a:t>
                      </a:r>
                      <a:endParaRPr lang="en-US" sz="1200" b="1" dirty="0">
                        <a:solidFill>
                          <a:srgbClr val="00B050"/>
                        </a:solidFill>
                        <a:latin typeface="Consolas" panose="020B0609020204030204" pitchFamily="49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504603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181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281D51-DAB8-4D08-9128-F2766961F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262652"/>
            <a:ext cx="7734300" cy="42726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When matching, we can also </a:t>
            </a:r>
            <a:r>
              <a:rPr lang="en-US" b="1" i="1" dirty="0">
                <a:solidFill>
                  <a:srgbClr val="FFC000"/>
                </a:solidFill>
              </a:rPr>
              <a:t>capture</a:t>
            </a:r>
            <a:r>
              <a:rPr lang="en-US" dirty="0"/>
              <a:t> different parts of a string: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33850F-A3F5-41A1-86AE-F502AD084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556882"/>
            <a:ext cx="8564088" cy="615030"/>
          </a:xfrm>
        </p:spPr>
        <p:txBody>
          <a:bodyPr/>
          <a:lstStyle/>
          <a:p>
            <a:r>
              <a:rPr lang="en-US" dirty="0"/>
              <a:t>Regular Expression Captures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6A2EE-F39E-4E02-8AB2-3E04543A49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A6EE9D02-FC40-4E95-935E-CD24A23C2253}"/>
              </a:ext>
            </a:extLst>
          </p:cNvPr>
          <p:cNvSpPr txBox="1">
            <a:spLocks/>
          </p:cNvSpPr>
          <p:nvPr/>
        </p:nvSpPr>
        <p:spPr bwMode="auto">
          <a:xfrm>
            <a:off x="578139" y="3520015"/>
            <a:ext cx="7987722" cy="427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If we need better performance, we can compile a </a:t>
            </a:r>
            <a:r>
              <a:rPr lang="en-US" dirty="0" err="1"/>
              <a:t>RegEx</a:t>
            </a:r>
            <a:r>
              <a:rPr lang="en-US" dirty="0"/>
              <a:t> object: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BB87B0-DEEB-4EDC-BFA5-3F6436BCE8BB}"/>
              </a:ext>
            </a:extLst>
          </p:cNvPr>
          <p:cNvSpPr txBox="1"/>
          <p:nvPr/>
        </p:nvSpPr>
        <p:spPr>
          <a:xfrm>
            <a:off x="578139" y="1732094"/>
            <a:ext cx="3955406" cy="163121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re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pattern1 = r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"([^,]*)\D*(\d*).*"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test1 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"Bob, please give me 101 dalmatians."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result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re.match</a:t>
            </a:r>
            <a:r>
              <a:rPr lang="en-US" sz="100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(pattern1,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test1)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print(result)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result.groups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result.group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(0))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result.group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(1))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result.group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(2))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B73BA0-FC3E-4E93-97E0-EECB0D8832B2}"/>
              </a:ext>
            </a:extLst>
          </p:cNvPr>
          <p:cNvSpPr txBox="1"/>
          <p:nvPr/>
        </p:nvSpPr>
        <p:spPr>
          <a:xfrm>
            <a:off x="578139" y="3998935"/>
            <a:ext cx="3955406" cy="55399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regex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re.compile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"please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 give me (\d*) (\w*)"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puppers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doggo_type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regex.search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(test1).groups()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Puppers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: %s; Type: %s"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% 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puppers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doggo_type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288027-11B5-420E-8C57-7B57BA9AE6A5}"/>
              </a:ext>
            </a:extLst>
          </p:cNvPr>
          <p:cNvSpPr txBox="1"/>
          <p:nvPr/>
        </p:nvSpPr>
        <p:spPr>
          <a:xfrm>
            <a:off x="4664707" y="1732268"/>
            <a:ext cx="3901155" cy="163121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re.Match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object; span=(0, 35), match='Bob, please…'&gt;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('Bob', '101')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Bob, please give me 101 dalmatians.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Bob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101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2A1212-0EB9-4FF7-9136-853167CDAABF}"/>
              </a:ext>
            </a:extLst>
          </p:cNvPr>
          <p:cNvSpPr txBox="1"/>
          <p:nvPr/>
        </p:nvSpPr>
        <p:spPr>
          <a:xfrm>
            <a:off x="4664706" y="3998935"/>
            <a:ext cx="3901155" cy="55399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Puppers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101; Type: dalmatians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957D6DA-3951-475A-8822-2683F8A0E38B}"/>
              </a:ext>
            </a:extLst>
          </p:cNvPr>
          <p:cNvSpPr/>
          <p:nvPr/>
        </p:nvSpPr>
        <p:spPr>
          <a:xfrm>
            <a:off x="4466017" y="2415566"/>
            <a:ext cx="266219" cy="264271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F589170-6616-415B-8676-651D3D3B6E92}"/>
              </a:ext>
            </a:extLst>
          </p:cNvPr>
          <p:cNvSpPr/>
          <p:nvPr/>
        </p:nvSpPr>
        <p:spPr>
          <a:xfrm>
            <a:off x="4465958" y="4143798"/>
            <a:ext cx="266219" cy="264271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83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  <p:bldP spid="15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35348</TotalTime>
  <Words>1042</Words>
  <Application>Microsoft Office PowerPoint</Application>
  <PresentationFormat>On-screen Show (16:9)</PresentationFormat>
  <Paragraphs>219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Cambria</vt:lpstr>
      <vt:lpstr>Consolas</vt:lpstr>
      <vt:lpstr>Rockwell</vt:lpstr>
      <vt:lpstr>Wingdings</vt:lpstr>
      <vt:lpstr>PNE Theme Slide Deck</vt:lpstr>
      <vt:lpstr>Strings &amp; Regular Expressions</vt:lpstr>
      <vt:lpstr>String Formatting</vt:lpstr>
      <vt:lpstr>String Methods &amp; Attributes</vt:lpstr>
      <vt:lpstr>Regular Expression Matching</vt:lpstr>
      <vt:lpstr>Regular Expression Captures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jennifercremer@gmail.com</cp:lastModifiedBy>
  <cp:revision>755</cp:revision>
  <cp:lastPrinted>2014-01-31T19:29:42Z</cp:lastPrinted>
  <dcterms:created xsi:type="dcterms:W3CDTF">2013-09-18T13:46:37Z</dcterms:created>
  <dcterms:modified xsi:type="dcterms:W3CDTF">2021-05-20T20:38:55Z</dcterms:modified>
</cp:coreProperties>
</file>